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e193dff2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e193dff2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e193dff2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e193dff2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e193dff2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e193dff2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e193dff2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e193dff2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e193dff2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e193dff2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e193dff2a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e193dff2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e193dff2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e193dff2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e193dff2a_0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e193dff2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e193dff2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e193dff2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e193dff2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ae193dff2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e193dff2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ae193dff2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e193dff2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e193dff2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e193dff2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ae193dff2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e193dff2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e193dff2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e193dff2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ae193dff2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e193dff2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e193dff2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e193dff2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e193dff2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e193dff2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ae193dff2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e193dff2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e193dff2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e193dff2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ae193dff2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ae193dff2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ae193dff2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e193dff2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e193dff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e193dff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e193dff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e193dff2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e193dff2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 AI Model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AI-Driven Investment Research &amp; Asset Allocation Platform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1" name="Google Shape;131;p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2594250" y="687400"/>
            <a:ext cx="3943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Core Product Capabilities</a:t>
            </a:r>
            <a:endParaRPr b="1" sz="23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 txBox="1"/>
          <p:nvPr>
            <p:ph idx="4294967295" type="body"/>
          </p:nvPr>
        </p:nvSpPr>
        <p:spPr>
          <a:xfrm>
            <a:off x="2855550" y="1377475"/>
            <a:ext cx="39438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1️⃣ Intelligent Asset Allocation Engine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Users can: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Select target assets (e.g., QQQ, SPY, GLD)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Define investment horizon &amp; total capital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System automatically computes: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Asset weight (%)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Capital allocation (currency-based)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Visual portfolio distribution (charts)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9" name="Google Shape;139;p2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2594250" y="687400"/>
            <a:ext cx="3943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Core Product Capabilities</a:t>
            </a:r>
            <a:endParaRPr b="1" sz="23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23"/>
          <p:cNvSpPr txBox="1"/>
          <p:nvPr>
            <p:ph idx="4294967295" type="body"/>
          </p:nvPr>
        </p:nvSpPr>
        <p:spPr>
          <a:xfrm>
            <a:off x="2594250" y="1377475"/>
            <a:ext cx="4003800" cy="3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Supports: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romanLcPeriod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Strategic allocation planning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romanLcPeriod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Scenario simulation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romanLcPeriod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Portfolio rebalancing reference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7" name="Google Shape;147;p2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594250" y="687400"/>
            <a:ext cx="3943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Core Product Capabilities</a:t>
            </a:r>
            <a:endParaRPr b="1" sz="23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4"/>
          <p:cNvSpPr txBox="1"/>
          <p:nvPr>
            <p:ph idx="4294967295" type="body"/>
          </p:nvPr>
        </p:nvSpPr>
        <p:spPr>
          <a:xfrm>
            <a:off x="2594250" y="1377475"/>
            <a:ext cx="4003800" cy="3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2️⃣ AI-Driven Market Sentiment Analysis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Automatically generates: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Market sentiment summary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Bullish &amp; bearish factor breakdown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Macro-driven narrative explanation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Covers: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News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Social discussion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Market psychology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5" name="Google Shape;155;p2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2594250" y="687400"/>
            <a:ext cx="3943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Core Product Capabilities</a:t>
            </a:r>
            <a:endParaRPr b="1" sz="23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5"/>
          <p:cNvSpPr txBox="1"/>
          <p:nvPr>
            <p:ph idx="4294967295" type="body"/>
          </p:nvPr>
        </p:nvSpPr>
        <p:spPr>
          <a:xfrm>
            <a:off x="2594250" y="1377475"/>
            <a:ext cx="4003800" cy="3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Multiple intelligence modes: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Neutral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Popular (retail sentiment)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Professional (institutional perspective)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63" name="Google Shape;163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2594250" y="687400"/>
            <a:ext cx="3943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Core Product Capabilities</a:t>
            </a:r>
            <a:endParaRPr b="1" sz="23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6"/>
          <p:cNvSpPr txBox="1"/>
          <p:nvPr>
            <p:ph idx="4294967295" type="body"/>
          </p:nvPr>
        </p:nvSpPr>
        <p:spPr>
          <a:xfrm>
            <a:off x="2594250" y="1377475"/>
            <a:ext cx="4105200" cy="3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3️⃣ Macro &amp; Theme Intelligence Extraction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Detects major market drivers: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AI technology cycle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Federal Reserve policy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Inflation &amp; interest rate trends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Corporate earnings momentum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Translates macro events into: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Investment implications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Portfolio-level strategy impact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71" name="Google Shape;171;p2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594250" y="687400"/>
            <a:ext cx="3943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Core Product Capabilities</a:t>
            </a:r>
            <a:endParaRPr b="1" sz="23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7"/>
          <p:cNvSpPr txBox="1"/>
          <p:nvPr>
            <p:ph idx="4294967295" type="body"/>
          </p:nvPr>
        </p:nvSpPr>
        <p:spPr>
          <a:xfrm>
            <a:off x="2594250" y="1377475"/>
            <a:ext cx="4105200" cy="3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4️⃣ Fully Interactive Visualization Dashboard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Real-time dashboards include: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Allocation tables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Dynamic pie charts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Asset-specific AI analysis views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Multi-language support: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English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Traditional Chinese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Japanese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4192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>
            <p:ph type="title"/>
          </p:nvPr>
        </p:nvSpPr>
        <p:spPr>
          <a:xfrm>
            <a:off x="207299" y="112326"/>
            <a:ext cx="8729400" cy="4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Portfolio Allocation Dashboard</a:t>
            </a:r>
            <a:endParaRPr sz="3000"/>
          </a:p>
          <a:p>
            <a:pPr indent="-247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●"/>
            </a:pPr>
            <a:r>
              <a:rPr lang="en" sz="900"/>
              <a:t>Users select:</a:t>
            </a:r>
            <a:br>
              <a:rPr lang="en" sz="900"/>
            </a:br>
            <a:endParaRPr sz="900"/>
          </a:p>
          <a:p>
            <a:pPr indent="-247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○"/>
            </a:pPr>
            <a:r>
              <a:rPr lang="en" sz="900"/>
              <a:t>Target assets (e.g., QQQ, SPY, GLD)</a:t>
            </a:r>
            <a:br>
              <a:rPr lang="en" sz="900"/>
            </a:br>
            <a:endParaRPr sz="900"/>
          </a:p>
          <a:p>
            <a:pPr indent="-247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○"/>
            </a:pPr>
            <a:r>
              <a:rPr lang="en" sz="900"/>
              <a:t>Time interval &amp; horizon</a:t>
            </a:r>
            <a:br>
              <a:rPr lang="en" sz="900"/>
            </a:br>
            <a:endParaRPr sz="900"/>
          </a:p>
          <a:p>
            <a:pPr indent="-247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○"/>
            </a:pPr>
            <a:r>
              <a:rPr lang="en" sz="900"/>
              <a:t>Total investment capital</a:t>
            </a:r>
            <a:br>
              <a:rPr lang="en" sz="900"/>
            </a:br>
            <a:endParaRPr sz="900"/>
          </a:p>
          <a:p>
            <a:pPr indent="-247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●"/>
            </a:pPr>
            <a:r>
              <a:rPr lang="en" sz="900"/>
              <a:t>S</a:t>
            </a:r>
            <a:r>
              <a:rPr lang="en" sz="900"/>
              <a:t>ystem outputs instantly:</a:t>
            </a:r>
            <a:br>
              <a:rPr lang="en" sz="900"/>
            </a:br>
            <a:endParaRPr sz="900"/>
          </a:p>
          <a:p>
            <a:pPr indent="-247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○"/>
            </a:pPr>
            <a:r>
              <a:rPr lang="en" sz="900"/>
              <a:t>✅ Asset weight (%)</a:t>
            </a:r>
            <a:br>
              <a:rPr lang="en" sz="900"/>
            </a:br>
            <a:endParaRPr sz="900"/>
          </a:p>
          <a:p>
            <a:pPr indent="-247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○"/>
            </a:pPr>
            <a:r>
              <a:rPr lang="en" sz="900"/>
              <a:t>✅ Capital allocation (currency)</a:t>
            </a:r>
            <a:br>
              <a:rPr lang="en" sz="900"/>
            </a:br>
            <a:endParaRPr sz="900"/>
          </a:p>
          <a:p>
            <a:pPr indent="-247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○"/>
            </a:pPr>
            <a:r>
              <a:rPr lang="en" sz="900"/>
              <a:t>✅ Visual pie chart distribution</a:t>
            </a:r>
            <a:br>
              <a:rPr lang="en" sz="900"/>
            </a:br>
            <a:endParaRPr sz="900"/>
          </a:p>
          <a:p>
            <a:pPr indent="-247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●"/>
            </a:pPr>
            <a:r>
              <a:rPr lang="en" sz="900"/>
              <a:t>Enables:</a:t>
            </a:r>
            <a:br>
              <a:rPr lang="en" sz="900"/>
            </a:br>
            <a:endParaRPr sz="900"/>
          </a:p>
          <a:p>
            <a:pPr indent="-247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○"/>
            </a:pPr>
            <a:r>
              <a:rPr lang="en" sz="900"/>
              <a:t>Portfolio simulation</a:t>
            </a:r>
            <a:br>
              <a:rPr lang="en" sz="900"/>
            </a:br>
            <a:endParaRPr sz="900"/>
          </a:p>
          <a:p>
            <a:pPr indent="-247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○"/>
            </a:pPr>
            <a:r>
              <a:rPr lang="en" sz="900"/>
              <a:t>Allocation comparison</a:t>
            </a:r>
            <a:br>
              <a:rPr lang="en" sz="900"/>
            </a:br>
            <a:endParaRPr sz="900"/>
          </a:p>
          <a:p>
            <a:pPr indent="-234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Char char="○"/>
            </a:pPr>
            <a:r>
              <a:rPr lang="en" sz="900"/>
              <a:t>Risk dispersion awareness</a:t>
            </a:r>
            <a:br>
              <a:rPr lang="en" sz="700"/>
            </a:b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027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>
            <p:ph type="title"/>
          </p:nvPr>
        </p:nvSpPr>
        <p:spPr>
          <a:xfrm>
            <a:off x="207299" y="112326"/>
            <a:ext cx="8729400" cy="4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AI Asset-Level Analysis (QQQ Example)</a:t>
            </a:r>
            <a:endParaRPr sz="30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900"/>
              <a:t>Displays:</a:t>
            </a:r>
            <a:br>
              <a:rPr lang="en" sz="900"/>
            </a:br>
            <a:endParaRPr sz="9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</a:pPr>
            <a:r>
              <a:rPr lang="en" sz="900"/>
              <a:t>AI-generated market sentiment</a:t>
            </a:r>
            <a:br>
              <a:rPr lang="en" sz="900"/>
            </a:br>
            <a:endParaRPr sz="9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</a:pPr>
            <a:r>
              <a:rPr lang="en" sz="900"/>
              <a:t>Core investment themes</a:t>
            </a:r>
            <a:br>
              <a:rPr lang="en" sz="900"/>
            </a:br>
            <a:endParaRPr sz="9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</a:pPr>
            <a:r>
              <a:rPr lang="en" sz="900"/>
              <a:t>Key bullish &amp; bearish drivers</a:t>
            </a:r>
            <a:br>
              <a:rPr lang="en" sz="900"/>
            </a:br>
            <a:endParaRPr sz="9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900"/>
              <a:t>Bridges:</a:t>
            </a:r>
            <a:br>
              <a:rPr lang="en" sz="900"/>
            </a:br>
            <a:endParaRPr sz="9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</a:pPr>
            <a:r>
              <a:rPr lang="en" sz="900"/>
              <a:t>Quant allocation</a:t>
            </a:r>
            <a:br>
              <a:rPr lang="en" sz="900"/>
            </a:br>
            <a:endParaRPr sz="9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</a:pPr>
            <a:r>
              <a:rPr lang="en" sz="900"/>
              <a:t>With qualitative market reasoning</a:t>
            </a:r>
            <a:br>
              <a:rPr lang="en" sz="900"/>
            </a:b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Project Vision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0" lang="en" sz="1200">
                <a:latin typeface="Arial"/>
                <a:ea typeface="Arial"/>
                <a:cs typeface="Arial"/>
                <a:sym typeface="Arial"/>
              </a:rPr>
              <a:t>Build an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intelligent, automated investment research system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0" lang="en" sz="1200">
                <a:latin typeface="Arial"/>
                <a:ea typeface="Arial"/>
                <a:cs typeface="Arial"/>
                <a:sym typeface="Arial"/>
              </a:rPr>
              <a:t>Combine:</a:t>
            </a:r>
            <a:br>
              <a:rPr b="0" lang="en" sz="1200">
                <a:latin typeface="Arial"/>
                <a:ea typeface="Arial"/>
                <a:cs typeface="Arial"/>
                <a:sym typeface="Arial"/>
              </a:rPr>
            </a:br>
            <a:endParaRPr b="0"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0" lang="en" sz="1200">
                <a:latin typeface="Arial"/>
                <a:ea typeface="Arial"/>
                <a:cs typeface="Arial"/>
                <a:sym typeface="Arial"/>
              </a:rPr>
              <a:t>Quantitative asset allocation</a:t>
            </a:r>
            <a:br>
              <a:rPr b="0" lang="en" sz="1200">
                <a:latin typeface="Arial"/>
                <a:ea typeface="Arial"/>
                <a:cs typeface="Arial"/>
                <a:sym typeface="Arial"/>
              </a:rPr>
            </a:br>
            <a:endParaRPr b="0"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0" lang="en" sz="1200">
                <a:latin typeface="Arial"/>
                <a:ea typeface="Arial"/>
                <a:cs typeface="Arial"/>
                <a:sym typeface="Arial"/>
              </a:rPr>
              <a:t>Market sentiment intelligence</a:t>
            </a:r>
            <a:br>
              <a:rPr b="0" lang="en" sz="1200">
                <a:latin typeface="Arial"/>
                <a:ea typeface="Arial"/>
                <a:cs typeface="Arial"/>
                <a:sym typeface="Arial"/>
              </a:rPr>
            </a:br>
            <a:endParaRPr b="0"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b="0" lang="en" sz="1200">
                <a:latin typeface="Arial"/>
                <a:ea typeface="Arial"/>
                <a:cs typeface="Arial"/>
                <a:sym typeface="Arial"/>
              </a:rPr>
              <a:t>AI-driven macroeconomic analysis</a:t>
            </a:r>
            <a:br>
              <a:rPr b="0" lang="en" sz="1200">
                <a:latin typeface="Arial"/>
                <a:ea typeface="Arial"/>
                <a:cs typeface="Arial"/>
                <a:sym typeface="Arial"/>
              </a:rPr>
            </a:br>
            <a:endParaRPr b="0" sz="12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200">
                <a:latin typeface="Arial"/>
                <a:ea typeface="Arial"/>
                <a:cs typeface="Arial"/>
                <a:sym typeface="Arial"/>
              </a:rPr>
              <a:t>Transform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raw financial data into actionable strategy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1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205" name="Google Shape;205;p33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>
            <p:ph type="title"/>
          </p:nvPr>
        </p:nvSpPr>
        <p:spPr>
          <a:xfrm>
            <a:off x="207299" y="112326"/>
            <a:ext cx="8729400" cy="4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AI Sentiment Intelligence View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900"/>
            </a:br>
            <a:endParaRPr sz="900"/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900"/>
              <a:t>Three intelligence layers:</a:t>
            </a:r>
            <a:br>
              <a:rPr lang="en" sz="900"/>
            </a:br>
            <a:endParaRPr sz="900"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</a:pPr>
            <a:r>
              <a:rPr lang="en" sz="900"/>
              <a:t>✅ Neutral – balanced market interpretation</a:t>
            </a:r>
            <a:br>
              <a:rPr lang="en" sz="900"/>
            </a:br>
            <a:endParaRPr sz="900"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</a:pPr>
            <a:r>
              <a:rPr lang="en" sz="900"/>
              <a:t>✅ Popular – retail investor &amp; social-driven narrative</a:t>
            </a:r>
            <a:br>
              <a:rPr lang="en" sz="900"/>
            </a:br>
            <a:endParaRPr sz="900"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</a:pPr>
            <a:r>
              <a:rPr lang="en" sz="900"/>
              <a:t>✅ Professional – institution-style macro logic</a:t>
            </a:r>
            <a:br>
              <a:rPr lang="en" sz="900"/>
            </a:br>
            <a:endParaRPr sz="9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●"/>
            </a:pPr>
            <a:r>
              <a:rPr lang="en" sz="900"/>
              <a:t>Helps decision-makers:</a:t>
            </a:r>
            <a:br>
              <a:rPr lang="en" sz="900"/>
            </a:br>
            <a:endParaRPr sz="900"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</a:pPr>
            <a:r>
              <a:rPr lang="en" sz="900"/>
              <a:t>Compare emotional vs rational market forces</a:t>
            </a:r>
            <a:br>
              <a:rPr lang="en" sz="900"/>
            </a:br>
            <a:endParaRPr sz="900"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○"/>
            </a:pPr>
            <a:r>
              <a:rPr lang="en" sz="900"/>
              <a:t>Identify crowd behavior vs smart capital logic</a:t>
            </a:r>
            <a:br>
              <a:rPr lang="en" sz="900"/>
            </a:br>
            <a:endParaRPr sz="900"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900"/>
            </a:b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Key Executive Takeaway</a:t>
            </a:r>
            <a:endParaRPr sz="42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This is not a static dashboard — it is a living, AI-augmented investment decision platform.</a:t>
            </a:r>
            <a:endParaRPr b="0" sz="21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.</a:t>
            </a:r>
            <a:endParaRPr b="0"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0"/>
            <a:ext cx="45419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3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0">
            <a:off x="3541525" y="132771"/>
            <a:ext cx="1421506" cy="50498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2855550" y="419875"/>
            <a:ext cx="3432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System Architecture – Modular &amp; Scalable Design</a:t>
            </a:r>
            <a:endParaRPr b="1" sz="1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35"/>
          <p:cNvSpPr txBox="1"/>
          <p:nvPr>
            <p:ph idx="4294967295" type="body"/>
          </p:nvPr>
        </p:nvSpPr>
        <p:spPr>
          <a:xfrm>
            <a:off x="2855550" y="1154575"/>
            <a:ext cx="3432900" cy="3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┌────────────────────────────┐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│        Frontend UI         │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│     React + TypeScript     │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│  Multi-language Dashboard │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└─────────────▲──────────────┘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              │ HTTP API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┌─────────────┴──────────────┐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│        Node.js API         │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│    TypeScript + RxJS + Inversify      │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│  Business Logic &amp; Bridge  │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└─────────────▲──────────────┘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              │ HTTP Bridge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┌─────────────┴──────────────┐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│   Python Flask AI Service  │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│   Google Gemini LLM Engine │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│   AI Inference &amp; Analysis │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600">
                <a:latin typeface="Arial"/>
                <a:ea typeface="Arial"/>
                <a:cs typeface="Arial"/>
                <a:sym typeface="Arial"/>
              </a:rPr>
              <a:t>└────────────────────────────┘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Responsibilities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6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✅ Python AI Microservice (Flask)</a:t>
            </a:r>
            <a:endParaRPr b="0"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/>
              <a:t>Dedicated AI inference layer</a:t>
            </a:r>
            <a:endParaRPr b="0"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/>
              <a:t>Hosts Gemini large language models</a:t>
            </a:r>
            <a:endParaRPr b="0"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/>
              <a:t>Handles: </a:t>
            </a:r>
            <a:r>
              <a:rPr b="0" lang="en" sz="1100"/>
              <a:t>S</a:t>
            </a:r>
            <a:r>
              <a:rPr b="0" lang="en" sz="1100"/>
              <a:t>entiment generation</a:t>
            </a:r>
            <a:endParaRPr b="0"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/>
              <a:t>Macro analysis</a:t>
            </a:r>
            <a:endParaRPr b="0"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/>
              <a:t>Professional financial narrative</a:t>
            </a:r>
            <a:br>
              <a:rPr b="0" lang="en" sz="1100"/>
            </a:br>
            <a:endParaRPr b="0"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30" name="Google Shape;230;p36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r>
              <a:rPr b="0" lang="en" sz="1200"/>
              <a:t> Frontend (React)</a:t>
            </a:r>
            <a:endParaRPr b="0" sz="12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200"/>
              <a:t>Asset selection &amp; portfolio input</a:t>
            </a:r>
            <a:endParaRPr b="0" sz="12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200"/>
              <a:t>Allocation table &amp; charts</a:t>
            </a:r>
            <a:endParaRPr b="0" sz="12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200"/>
              <a:t>AI sentiment visualization</a:t>
            </a:r>
            <a:endParaRPr b="0" sz="12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200"/>
              <a:t>Multi-language user interaction</a:t>
            </a:r>
            <a:br>
              <a:rPr b="0"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r>
              <a:rPr b="0" lang="en" sz="1100"/>
              <a:t> Node API Layer (TypeScript)</a:t>
            </a:r>
            <a:endParaRPr b="0"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/>
              <a:t>Central business logic controller</a:t>
            </a:r>
            <a:endParaRPr b="0"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/>
              <a:t>Asset allocation computation</a:t>
            </a:r>
            <a:endParaRPr b="0"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/>
              <a:t>AI request management</a:t>
            </a:r>
            <a:endParaRPr b="0"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100"/>
              <a:t>Secure bridge between UI &amp; AI service</a:t>
            </a:r>
            <a:br>
              <a:rPr b="0" lang="en" sz="1100"/>
            </a:br>
            <a:endParaRPr b="0"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Architecture Advantages</a:t>
            </a:r>
            <a:endParaRPr>
              <a:solidFill>
                <a:schemeClr val="accent5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</a:pPr>
            <a:r>
              <a:rPr lang="en" sz="1700"/>
              <a:t>✅ Clean separation of concerns</a:t>
            </a:r>
            <a:br>
              <a:rPr lang="en" sz="1700"/>
            </a:br>
            <a:endParaRPr sz="17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</a:pPr>
            <a:r>
              <a:rPr lang="en" sz="1700"/>
              <a:t>✅ Independent scaling of AI workloads</a:t>
            </a:r>
            <a:br>
              <a:rPr lang="en" sz="1700"/>
            </a:br>
            <a:endParaRPr sz="17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</a:pPr>
            <a:r>
              <a:rPr lang="en" sz="1700"/>
              <a:t>✅ Frontend remains lightweight &amp; fast</a:t>
            </a:r>
            <a:br>
              <a:rPr lang="en" sz="1700"/>
            </a:br>
            <a:endParaRPr sz="17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</a:pPr>
            <a:r>
              <a:rPr lang="en" sz="1700"/>
              <a:t>✅ AI provider can be swapped without touching the UI</a:t>
            </a:r>
            <a:br>
              <a:rPr lang="en" sz="1700"/>
            </a:br>
            <a:endParaRPr sz="1700"/>
          </a:p>
          <a:p>
            <a:pPr indent="-254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●"/>
            </a:pPr>
            <a:r>
              <a:rPr lang="en" sz="1700"/>
              <a:t>✅ Enterprise-ready microservice design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238" name="Google Shape;238;p37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39" name="Google Shape;23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40" name="Google Shape;240;p3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3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Strategic Technical Message for Management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0E0E0E"/>
                  </a:solidFill>
                </a:rPr>
                <a:t>“This architecture is designed for future enterprise deployment and large-scale AI integration — not a one-off prototype.”</a:t>
              </a:r>
              <a:endParaRPr sz="1050">
                <a:solidFill>
                  <a:srgbClr val="0E0E0E"/>
                </a:solidFill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47" name="Google Shape;247;p3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7">
            <a:off x="3539849" y="137164"/>
            <a:ext cx="1618283" cy="57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/>
        </p:nvSpPr>
        <p:spPr>
          <a:xfrm>
            <a:off x="2855550" y="687399"/>
            <a:ext cx="3442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Direct Business Value</a:t>
            </a:r>
            <a:endParaRPr b="1" sz="24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38"/>
          <p:cNvSpPr txBox="1"/>
          <p:nvPr>
            <p:ph idx="4294967295" type="body"/>
          </p:nvPr>
        </p:nvSpPr>
        <p:spPr>
          <a:xfrm>
            <a:off x="2855550" y="1377472"/>
            <a:ext cx="35175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💰 1️⃣ Significant Reduction in Research Cost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AI automates: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Market scanning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News synthesis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Sentiment extraction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Macro narrative interpretation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Reduces dependency on: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Manual analyst reporting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Repetitive market monitoring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Estimated impact: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50–70% reduction in routine research workload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55" name="Google Shape;255;p3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7">
            <a:off x="3539849" y="137164"/>
            <a:ext cx="1618283" cy="57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/>
          <p:nvPr/>
        </p:nvSpPr>
        <p:spPr>
          <a:xfrm>
            <a:off x="2855550" y="687399"/>
            <a:ext cx="3442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Direct Business Value</a:t>
            </a:r>
            <a:endParaRPr b="1" sz="24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7" name="Google Shape;257;p39"/>
          <p:cNvSpPr txBox="1"/>
          <p:nvPr>
            <p:ph idx="4294967295" type="body"/>
          </p:nvPr>
        </p:nvSpPr>
        <p:spPr>
          <a:xfrm>
            <a:off x="2855550" y="1377472"/>
            <a:ext cx="35175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⚡ 2️⃣ Faster Decision-Making Cycle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Traditional workflow: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Data → Analysis → Report → Decision (days)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INVEST_MODEL workflow: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Data → AI → Strategy (minutes)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Enables: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Faster market response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Earlier signal detection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Better timing for entry &amp; exit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3" name="Google Shape;263;p4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7">
            <a:off x="3539849" y="137164"/>
            <a:ext cx="1618283" cy="57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2855550" y="687399"/>
            <a:ext cx="3442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Direct Business Value</a:t>
            </a:r>
            <a:endParaRPr b="1" sz="24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40"/>
          <p:cNvSpPr txBox="1"/>
          <p:nvPr>
            <p:ph idx="4294967295" type="body"/>
          </p:nvPr>
        </p:nvSpPr>
        <p:spPr>
          <a:xfrm>
            <a:off x="2855550" y="1377472"/>
            <a:ext cx="35175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📈 3️⃣ Improved Investment Quality &amp; Risk Awareness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Unified system connects: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Allocation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Sentiment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Macro logic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Avoids: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Emotion-driven decisions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Isolated analysis bias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Supports: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More stable portfolio construction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Better downside risk awareness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71" name="Google Shape;271;p4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7">
            <a:off x="3539849" y="137164"/>
            <a:ext cx="1618283" cy="57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/>
          <p:nvPr/>
        </p:nvSpPr>
        <p:spPr>
          <a:xfrm>
            <a:off x="2855550" y="687399"/>
            <a:ext cx="3442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Strategic ROI Potential</a:t>
            </a:r>
            <a:endParaRPr b="1" sz="23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3" name="Google Shape;273;p41"/>
          <p:cNvSpPr txBox="1"/>
          <p:nvPr>
            <p:ph idx="4294967295" type="body"/>
          </p:nvPr>
        </p:nvSpPr>
        <p:spPr>
          <a:xfrm>
            <a:off x="2855550" y="1377472"/>
            <a:ext cx="35175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🧠 4️⃣ Platformization Potential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Can evolve into: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Internal quantitative decision engine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Research-as-a-Service platform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Institutional AI research dashboard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Future revenue paths: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Internal productivity multiplier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External SaaS licensing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Proprietary AI investment tools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5" name="Google Shape;85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Strategic Positioning</a:t>
            </a:r>
            <a:endParaRPr b="1" sz="23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Positioned as a: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Research decision engine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ETF &amp; portfolio optimization platform</a:t>
            </a:r>
            <a:b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AI-powered macro &amp; sentiment intelligence system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79" name="Google Shape;279;p4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7">
            <a:off x="3539849" y="137164"/>
            <a:ext cx="1618283" cy="57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/>
        </p:nvSpPr>
        <p:spPr>
          <a:xfrm>
            <a:off x="2855550" y="687399"/>
            <a:ext cx="3442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Strategic ROI Potential</a:t>
            </a:r>
            <a:endParaRPr b="1" sz="23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1" name="Google Shape;281;p42"/>
          <p:cNvSpPr txBox="1"/>
          <p:nvPr>
            <p:ph idx="4294967295" type="body"/>
          </p:nvPr>
        </p:nvSpPr>
        <p:spPr>
          <a:xfrm>
            <a:off x="2855550" y="1377472"/>
            <a:ext cx="35175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🏦 5️⃣ Fintech &amp; Institutional Application Potential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Applicable to: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Asset management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Wealth management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Family offices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Research firms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Bridges: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Quant modeling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AI narrative reasoning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Portfolio strategy automation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Executive Value Summary</a:t>
            </a:r>
            <a:endParaRPr sz="42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INVEST MODEL is not just a technical system — it is a potential strategic asset that can reduce cost, improve decision quality, and open future fintech revenue channels.”</a:t>
            </a:r>
            <a:endParaRPr b="0" sz="21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.</a:t>
            </a:r>
            <a:endParaRPr b="0"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93" name="Google Shape;293;p4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2">
            <a:off x="3541988" y="131553"/>
            <a:ext cx="1367000" cy="48562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/>
          <p:nvPr/>
        </p:nvSpPr>
        <p:spPr>
          <a:xfrm>
            <a:off x="2855550" y="687399"/>
            <a:ext cx="3442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Future Strategic Goal of INVEST MODEL</a:t>
            </a:r>
            <a:endParaRPr b="1" sz="1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p44"/>
          <p:cNvSpPr txBox="1"/>
          <p:nvPr>
            <p:ph idx="4294967295" type="body"/>
          </p:nvPr>
        </p:nvSpPr>
        <p:spPr>
          <a:xfrm>
            <a:off x="2855550" y="1244500"/>
            <a:ext cx="3502500" cy="3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🎯 Goal 1 — Build a Spring + Database Based Core Data Platform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Purpose: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Establish a long-term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trusted financial data foundation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Develop 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Spring Boot + Database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backend service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Core responsibilities: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Store public market data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Cache public API responses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Preserve historical asset prices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Preserve macro &amp; public economic indicators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01" name="Google Shape;301;p4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2">
            <a:off x="3541988" y="131553"/>
            <a:ext cx="1367000" cy="48562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 txBox="1"/>
          <p:nvPr/>
        </p:nvSpPr>
        <p:spPr>
          <a:xfrm>
            <a:off x="2855550" y="687399"/>
            <a:ext cx="3442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Future Strategic Goal of INVEST MODEL</a:t>
            </a:r>
            <a:endParaRPr b="1" sz="1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45"/>
          <p:cNvSpPr txBox="1"/>
          <p:nvPr>
            <p:ph idx="4294967295" type="body"/>
          </p:nvPr>
        </p:nvSpPr>
        <p:spPr>
          <a:xfrm>
            <a:off x="2654225" y="1244500"/>
            <a:ext cx="3853800" cy="3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🎯 Goal 2 — Deep Fusion of Quant + AI + Macro Intelligence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Purpose: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Move from analysis → 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decision intelligence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Fully integrate: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Historical asset allocation engine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AI-generated market sentiment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Macro &amp; policy indicators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Unified output through: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Gemini AI professional reasoning layer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Strategy-level investment conclusions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Target capability: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“Let the system reason across history, emotion, macro forces, and risk — and produce actionable financial decisions.”</a:t>
            </a:r>
            <a:br>
              <a:rPr lang="en" sz="10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Strategic Direction Summary</a:t>
            </a:r>
            <a:endParaRPr sz="42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The future version of INVEST_MODEL will evolve from a research tool into a full AI-powered financial decision engine built on persistent data, quant logic, and macro intelligence.”</a:t>
            </a:r>
            <a:endParaRPr b="0" sz="21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.</a:t>
            </a:r>
            <a:endParaRPr b="0"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15" name="Google Shape;315;p4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2">
            <a:off x="3541988" y="131553"/>
            <a:ext cx="1367000" cy="48562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7"/>
          <p:cNvSpPr txBox="1"/>
          <p:nvPr/>
        </p:nvSpPr>
        <p:spPr>
          <a:xfrm>
            <a:off x="2855550" y="687400"/>
            <a:ext cx="3502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Key Risks &amp; Constraints</a:t>
            </a:r>
            <a:endParaRPr b="1" sz="1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7" name="Google Shape;317;p47"/>
          <p:cNvSpPr txBox="1"/>
          <p:nvPr>
            <p:ph idx="4294967295" type="body"/>
          </p:nvPr>
        </p:nvSpPr>
        <p:spPr>
          <a:xfrm>
            <a:off x="2654225" y="1244500"/>
            <a:ext cx="3853800" cy="3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Current system relies on: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Public APIs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External data sources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Risk: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API limits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Data instability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Long-term continuity uncertainty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Mitigation: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Planned Spring + Database persistent data layer</a:t>
            </a: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23" name="Google Shape;323;p4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2">
            <a:off x="3541988" y="131553"/>
            <a:ext cx="1367000" cy="48562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8"/>
          <p:cNvSpPr txBox="1"/>
          <p:nvPr/>
        </p:nvSpPr>
        <p:spPr>
          <a:xfrm>
            <a:off x="2855550" y="687400"/>
            <a:ext cx="3502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Key Risks &amp; Constraints</a:t>
            </a:r>
            <a:endParaRPr b="1" sz="1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48"/>
          <p:cNvSpPr txBox="1"/>
          <p:nvPr>
            <p:ph idx="4294967295" type="body"/>
          </p:nvPr>
        </p:nvSpPr>
        <p:spPr>
          <a:xfrm>
            <a:off x="2654225" y="1244500"/>
            <a:ext cx="3853800" cy="3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⚠️ 2️⃣ AI Cost &amp; Scalability Risk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Large Language Models introduce: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Inference cost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Latency under high load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Mitigation: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Multi-model routing (Flash vs Pro)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Future caching &amp; strategy reuse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 sz="13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31" name="Google Shape;331;p4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2">
            <a:off x="3541988" y="131553"/>
            <a:ext cx="1367000" cy="48562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/>
        </p:nvSpPr>
        <p:spPr>
          <a:xfrm>
            <a:off x="2855550" y="687400"/>
            <a:ext cx="3502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Key Risks &amp; Constraints</a:t>
            </a:r>
            <a:endParaRPr b="1" sz="19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49"/>
          <p:cNvSpPr txBox="1"/>
          <p:nvPr>
            <p:ph idx="4294967295" type="body"/>
          </p:nvPr>
        </p:nvSpPr>
        <p:spPr>
          <a:xfrm>
            <a:off x="2654225" y="1244500"/>
            <a:ext cx="3853800" cy="3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⚠️ 3️⃣ Regulatory &amp; Compliance Risk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Financial AI systems involve: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Data compliance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Usage boundaries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Mitigation: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Internal research-first deployment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No direct automated trading at this stage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Final Executive Message</a:t>
            </a:r>
            <a:endParaRPr sz="42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INVEST MODEL is positioned as a long-term AI-driven financial decision infrastructure — not just a prototype.”</a:t>
            </a:r>
            <a:endParaRPr b="0" sz="21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1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.</a:t>
            </a:r>
            <a:endParaRPr b="0"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3" name="Google Shape;93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Target Users</a:t>
            </a:r>
            <a:endParaRPr b="1" sz="25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6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Positioned as a: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Investment research team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Strategy &amp; allocation team</a:t>
            </a:r>
            <a:b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Portfolio managers</a:t>
            </a:r>
            <a:b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Fintech product &amp; data teams</a:t>
            </a:r>
            <a:b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Goal</a:t>
            </a:r>
            <a:br>
              <a:rPr lang="en">
                <a:solidFill>
                  <a:schemeClr val="accent5"/>
                </a:solidFill>
              </a:rPr>
            </a:br>
            <a:r>
              <a:rPr lang="en" sz="3300">
                <a:solidFill>
                  <a:schemeClr val="accent5"/>
                </a:solidFill>
              </a:rPr>
              <a:t>“Reduce human research cost, accelerate decision speed, and improve investment intelligence quality through AI.”</a:t>
            </a:r>
            <a:endParaRPr sz="33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7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02" name="Google Shape;10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3" name="Google Shape;103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Status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Internal research &amp; prototype stage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Tech Stack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React + Node + Python + Google Gemini AI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Business Problems</a:t>
            </a:r>
            <a:r>
              <a:rPr lang="en"/>
              <a:t> in Traditional Investment Research.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5"/>
                </a:solidFill>
              </a:rPr>
              <a:t>Information Overload &amp; Signal Noise</a:t>
            </a:r>
            <a:endParaRPr sz="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●"/>
            </a:pPr>
            <a:r>
              <a:rPr lang="en" sz="1300"/>
              <a:t>Investors face:</a:t>
            </a:r>
            <a:br>
              <a:rPr lang="en" sz="1300"/>
            </a:br>
            <a:endParaRPr sz="1300"/>
          </a:p>
          <a:p>
            <a:pPr indent="-254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○"/>
            </a:pPr>
            <a:r>
              <a:rPr lang="en" sz="1300"/>
              <a:t>Massive volumes of news</a:t>
            </a:r>
            <a:br>
              <a:rPr lang="en" sz="1300"/>
            </a:br>
            <a:endParaRPr sz="1300"/>
          </a:p>
          <a:p>
            <a:pPr indent="-254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○"/>
            </a:pPr>
            <a:r>
              <a:rPr lang="en" sz="1300"/>
              <a:t>Social media sentiment</a:t>
            </a:r>
            <a:br>
              <a:rPr lang="en" sz="1300"/>
            </a:br>
            <a:endParaRPr sz="1300"/>
          </a:p>
          <a:p>
            <a:pPr indent="-254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○"/>
            </a:pPr>
            <a:r>
              <a:rPr lang="en" sz="1300"/>
              <a:t>Macro data releases</a:t>
            </a:r>
            <a:br>
              <a:rPr lang="en" sz="1300"/>
            </a:br>
            <a:endParaRPr sz="1300"/>
          </a:p>
          <a:p>
            <a:pPr indent="-254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●"/>
            </a:pPr>
            <a:r>
              <a:rPr lang="en" sz="1300"/>
              <a:t>Key risks:</a:t>
            </a:r>
            <a:br>
              <a:rPr lang="en" sz="1300"/>
            </a:br>
            <a:endParaRPr sz="1300"/>
          </a:p>
          <a:p>
            <a:pPr indent="-254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○"/>
            </a:pPr>
            <a:r>
              <a:rPr lang="en" sz="1300"/>
              <a:t>Important signals buried under noise</a:t>
            </a:r>
            <a:br>
              <a:rPr lang="en" sz="1300"/>
            </a:br>
            <a:endParaRPr sz="1300"/>
          </a:p>
          <a:p>
            <a:pPr indent="-254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○"/>
            </a:pPr>
            <a:r>
              <a:rPr lang="en" sz="1300"/>
              <a:t>Delayed reaction to market turning points</a:t>
            </a:r>
            <a:br>
              <a:rPr lang="en" sz="1300"/>
            </a:b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5"/>
                </a:solidFill>
              </a:rPr>
              <a:t>Lack of Unified Decision Framework</a:t>
            </a:r>
            <a:endParaRPr sz="3400">
              <a:solidFill>
                <a:schemeClr val="accent5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300"/>
            </a:br>
            <a:r>
              <a:rPr lang="en" sz="1300"/>
              <a:t>Today’s workflow is fragmented:</a:t>
            </a:r>
            <a:endParaRPr sz="1300"/>
          </a:p>
          <a:p>
            <a:pPr indent="-2540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●"/>
            </a:pPr>
            <a:r>
              <a:rPr lang="en" sz="1300"/>
              <a:t>Portfolio models in one system</a:t>
            </a:r>
            <a:br>
              <a:rPr lang="en" sz="1300"/>
            </a:br>
            <a:endParaRPr sz="1300"/>
          </a:p>
          <a:p>
            <a:pPr indent="-2540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●"/>
            </a:pPr>
            <a:r>
              <a:rPr lang="en" sz="1300"/>
              <a:t>Sentiment analysis in another</a:t>
            </a:r>
            <a:br>
              <a:rPr lang="en" sz="1300"/>
            </a:br>
            <a:endParaRPr sz="1300"/>
          </a:p>
          <a:p>
            <a:pPr indent="-2540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●"/>
            </a:pPr>
            <a:r>
              <a:rPr lang="en" sz="1300"/>
              <a:t>Macro research in reports</a:t>
            </a:r>
            <a:br>
              <a:rPr lang="en" sz="1300"/>
            </a:br>
            <a:endParaRPr sz="1300"/>
          </a:p>
          <a:p>
            <a:pPr indent="45720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No single, integrated decision engine that connects:</a:t>
            </a:r>
            <a:br>
              <a:rPr lang="en" sz="1300"/>
            </a:br>
            <a:endParaRPr sz="1300"/>
          </a:p>
          <a:p>
            <a:pPr indent="-2540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Char char="●"/>
            </a:pPr>
            <a:r>
              <a:rPr lang="en" sz="1300"/>
              <a:t>Allocation + Sentiment + Macro + Risk</a:t>
            </a:r>
            <a:br>
              <a:rPr b="0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Pain Point Summary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50">
                <a:solidFill>
                  <a:srgbClr val="0E0E0E"/>
                </a:solidFill>
                <a:latin typeface="Arial"/>
                <a:ea typeface="Arial"/>
                <a:cs typeface="Arial"/>
                <a:sym typeface="Arial"/>
              </a:rPr>
              <a:t>“The industry lacks a low-cost, real-time, AI-driven system that unifies portfolio allocation, market sentiment, and macro intelligence into one decision framework.”</a:t>
            </a:r>
            <a:endParaRPr b="0" sz="18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